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81" r:id="rId4"/>
    <p:sldId id="284" r:id="rId5"/>
    <p:sldId id="283" r:id="rId6"/>
    <p:sldId id="285" r:id="rId7"/>
    <p:sldId id="287" r:id="rId8"/>
    <p:sldId id="290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E313E8-9E37-48BE-9292-6F6B6C117BD9}">
          <p14:sldIdLst>
            <p14:sldId id="256"/>
            <p14:sldId id="289"/>
            <p14:sldId id="281"/>
            <p14:sldId id="284"/>
            <p14:sldId id="283"/>
            <p14:sldId id="285"/>
            <p14:sldId id="287"/>
            <p14:sldId id="290"/>
          </p14:sldIdLst>
        </p14:section>
        <p14:section name="Раздел без заголовка" id="{AE32D50D-0CE1-4021-84CB-23A4607F6A5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60"/>
  </p:normalViewPr>
  <p:slideViewPr>
    <p:cSldViewPr>
      <p:cViewPr>
        <p:scale>
          <a:sx n="99" d="100"/>
          <a:sy n="99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8985E-BDC7-4BFA-941B-A35F1B23B780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67FE-B70B-48DE-9EEF-7C59666F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0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C453-F1EE-4597-8BC6-E5DF7EAF0C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710573" cy="1094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" y="6381328"/>
            <a:ext cx="9133519" cy="70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155246"/>
            <a:ext cx="6527642" cy="79406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Муниципальное  автономное общеобразовательное учреждение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«Средняя общеобразовательная школа № 14»</a:t>
            </a:r>
            <a:endParaRPr lang="ru-RU" sz="1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жизни и здоровья детей – главная обязанность взрослых!!!!</a:t>
            </a:r>
          </a:p>
          <a:p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" y="6381328"/>
            <a:ext cx="9133519" cy="703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3" y="22402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при котором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угрожает опасность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кому-нибудь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чему-нибудь.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1914" y="764704"/>
            <a:ext cx="78658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Чтобы дети были живыми и здоровыми надо помнить ряд правил и условий обеспечения безопасности повседневной жизни и быта, а также организации активного отдыха:</a:t>
            </a:r>
            <a:endParaRPr lang="ru-RU" sz="15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/>
              <a:t>формируйте у детей навыки обеспечения личной безопасности;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/>
              <a:t>проведите с детьми индивидуальные беседы, объяснив важные правила безопасности, соблюдение которых поможет сохранить жизнь;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/>
              <a:t>решите проблему свободного времени детей;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/>
              <a:t>помните! Поздним вечером и ночью (с 22 до 6 часов местного времени) детям и подросткам законодательно запрещено появляться на улице без сопровождения взрослых;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/>
              <a:t>постоянно будьте в курсе, где и с кем ваш ребенок, контролируйте место пребывания детей; </a:t>
            </a:r>
            <a:endParaRPr lang="ru-RU" sz="15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 smtClean="0"/>
              <a:t> не</a:t>
            </a:r>
            <a:r>
              <a:rPr lang="ru-RU" sz="1500" b="1" dirty="0"/>
              <a:t> разрешайте разговаривать с незнакомыми людьми. Объясните ребенку, что он </a:t>
            </a:r>
            <a:r>
              <a:rPr lang="ru-RU" sz="1500" b="1" dirty="0" smtClean="0"/>
              <a:t>имеет полное право сказать «нет» всегда и кому угодно, если этот «кто-то» пытается причинить    ему  вред;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 smtClean="0"/>
              <a:t>объясните </a:t>
            </a:r>
            <a:r>
              <a:rPr lang="ru-RU" sz="1500" b="1" dirty="0"/>
              <a:t>детям, что нельзя садиться в машину с незнакомыми людьми;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/>
              <a:t>убедите ребенка, что вне зависимости от того, что произошло, вы должны знать о происшествии, ни в коем случае не сердитесь, всегда примите его сторону. Объясните, что некоторые факты никогда нельзя держать в тайне, даже если они обещали хранить их в секрете;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 smtClean="0"/>
              <a:t>дети </a:t>
            </a:r>
            <a:r>
              <a:rPr lang="ru-RU" sz="1500" b="1" dirty="0"/>
              <a:t>обязаны соблюдать, правила дорожного движения, правила перехода через ж/д пути, не находиться вблизи водоемов; осторожно обращаться с газовыми и </a:t>
            </a:r>
            <a:r>
              <a:rPr lang="ru-RU" sz="1500" b="1" dirty="0" smtClean="0"/>
              <a:t>электроприборами;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b="1" dirty="0" smtClean="0"/>
              <a:t>не </a:t>
            </a:r>
            <a:r>
              <a:rPr lang="ru-RU" sz="1500" b="1" dirty="0"/>
              <a:t>увлекаться длительным просмотром телевизора, многочасовой работой за </a:t>
            </a:r>
            <a:r>
              <a:rPr lang="ru-RU" sz="1500" b="1" dirty="0" smtClean="0"/>
              <a:t>компьютером.</a:t>
            </a:r>
            <a:endParaRPr lang="ru-RU" sz="1500" b="1" dirty="0"/>
          </a:p>
        </p:txBody>
      </p:sp>
      <p:pic>
        <p:nvPicPr>
          <p:cNvPr id="10" name="Picture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86499"/>
            <a:ext cx="1082401" cy="9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34605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Правила безопасности для детей в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интернете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6444" y="1196752"/>
            <a:ext cx="68900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Посещайте сеть вместе с детьми, поощряйте их делиться опытом использования Интернет.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детей доверять интуиции- если их в Интернете что- либо беспокоит, пусть сообщают вам. 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Настаивайте, чтобы  никогда не давали своего адреса, номера телефона или другой личной информации, например места учёбы или любого места для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 детям, что в Интернете и в реальной жизни разница между правильным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неправильным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одинакова. 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Скажите , что далеко не всё, что они читают или видят в Интернете, правда, приучите их спрашивать вас, если они не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уверены.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детей уважать других, убедитесь, что они знают о том, что правила хорошего тона действуют везде- даже в виртуальном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3221"/>
            <a:ext cx="1962472" cy="1794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966932" cy="14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3" y="5373216"/>
            <a:ext cx="1082401" cy="9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опасности токсикомании газом среди подростков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4392" y="567844"/>
            <a:ext cx="66400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внешним симптомам определить, является ли подросток токсикоманом,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сложно. Изменения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внимательно приглядеться, наблюдаются во внешнем облике: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зрачки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расширяются; появляется тремор кистей;  лицо краснеет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область носогубного треугольника приобретает синюшный оттенок; координация движений нарушается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понять, что ребенок –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токсикоман?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аптеке имеются в продаже специальные тесты для определения токсичных веществ в моче. Такой тест легко подтвердит или опровергнет подозрение родителей, что их ребенок стал употреблять ингаляторные токсины.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возникнуть эти подозрения должны, если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-от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одежды подростка появился запах бензина, бытовой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химии; у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ребенка краснеют, слезятся глаза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снижается успеваемость в школе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ухудшается память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man161.ru/wp-content/uploads/2015/12/pogibla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6"/>
          <a:stretch/>
        </p:blipFill>
        <p:spPr bwMode="auto">
          <a:xfrm>
            <a:off x="179512" y="692696"/>
            <a:ext cx="2144880" cy="16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ostovgazeta.ru/media/cache/c7/a3/c7a3f1023c86a5e374e9cfa49557f4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98" t="-3688" r="20298" b="3688"/>
          <a:stretch/>
        </p:blipFill>
        <p:spPr bwMode="auto">
          <a:xfrm>
            <a:off x="-324544" y="2564904"/>
            <a:ext cx="2648936" cy="15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10795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Bcy;&amp;iecy;&amp;zcy;&amp;ocy;&amp;pcy;&amp;acy;&amp;scy;&amp;ncy;&amp;ocy;&amp;iecy; &amp;scy;&amp;iecy;&amp;lcy;&amp;fcy;&amp;icy; &amp;ocy;&amp;tcy; &amp;Mcy;&amp;Vcy;&amp;Dcy; &amp;Rcy;&amp;ocy;&amp;scy;&amp;scy;&amp;i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7" y="2816990"/>
            <a:ext cx="2126187" cy="18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462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mvd.ru/upload/site1/folder_page/006/158/477/1strnasai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7" t="12146" r="38169" b="57317"/>
          <a:stretch/>
        </p:blipFill>
        <p:spPr bwMode="auto">
          <a:xfrm>
            <a:off x="971600" y="5341302"/>
            <a:ext cx="1187532" cy="107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3323" y="394692"/>
            <a:ext cx="6696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Убедитесь, что вы находитесь на безопасном расстоянии от: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движущегося транспорта;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хищников;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проводов под напряжением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Не держите в руках объекты, представляющие опасность: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острые предметы и оружие;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работающие электроприборы и строительные инструменты;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источники открытого огня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Убедитесь, что ваше положение в пространстве устойчиво: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находитесь на твердой поверхности;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сохраняете равновесие, защищены от возможности упасть;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опираетесь на объекты и конструкции, которые надежно закреплены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Остановитесь, не занимайтесь другими делами. Параллельно с фотографированием нельзя: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управлять транспортным средством;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заниматься экстремальными видами спорта;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выполнять опасные виды работ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Помните, если вы любите экстремальный спорт – безопасное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можно сделать с помощью: 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другого человека, не принимающего участия в экстриме; 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закрепленной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экшн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-камеры в автоматическом режиме (без участия ваших рук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Фотографировать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другим способом во время занятий экстремальным спортом -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00"/>
            <a:ext cx="223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 ищут новые ракурсы и новые необычные места, при этом забывают об осторожности и пренебрегают мерами безопасности, число происшествий с любителями экстремального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увеличивается постоянно.!!!</a:t>
            </a:r>
          </a:p>
        </p:txBody>
      </p:sp>
    </p:spTree>
    <p:extLst>
      <p:ext uri="{BB962C8B-B14F-4D97-AF65-F5344CB8AC3E}">
        <p14:creationId xmlns:p14="http://schemas.microsoft.com/office/powerpoint/2010/main" val="23586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llencarrmoscow.ru/files/images/infografika2_%202015-07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0"/>
            <a:ext cx="4032448" cy="47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27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урении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сигарет реальная угроза здоровью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7912"/>
            <a:ext cx="4932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сигарета для подростков не предназначена, однако данная категория людей активно использует такое приспособление.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статистическим </a:t>
            </a: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данным, до 40% детей, которые достигли 14 лет, обращаются к использованию этого приспособления. При этом важно отметить, что курение обычных сигарет ими ранее не осуществлялось.</a:t>
            </a:r>
          </a:p>
          <a:p>
            <a:pPr algn="ctr"/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электронной сигареты указанной группе противопоказана, так как она оказывает крайне негативное воздействие на организм, который недостаточным образом функционирует. Такое явление обусловлено различными факторами, с которыми следует ознакомиться многим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родителям!!</a:t>
            </a: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fs00.infourok.ru/images/doc/274/279572/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715070"/>
            <a:ext cx="4032448" cy="21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1nt.ucoz.ru/new_document/pamjatka_po_profilaktike_narokoman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8" t="3412" r="35716" b="3338"/>
          <a:stretch/>
        </p:blipFill>
        <p:spPr bwMode="auto">
          <a:xfrm>
            <a:off x="3183668" y="1397296"/>
            <a:ext cx="3034949" cy="48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498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 ребенок взрослеет, перед ним много соблазнов , ему могут предложить сигарету, алкоголь, наркотики, опасное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 не в силах исключить возможность этого и всегда должны быть готовы к такому развитию событий. Быть готовым-значит , в случае возникновения таких проблем , спокойно ее проанализировать и грамотно спланировать свои действия. 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ool1nt.ucoz.ru/new_document/pamjatka_po_profilaktike_narokoman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2" r="69288" b="34263"/>
          <a:stretch/>
        </p:blipFill>
        <p:spPr bwMode="auto">
          <a:xfrm>
            <a:off x="0" y="1397296"/>
            <a:ext cx="3096344" cy="16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chool1nt.ucoz.ru/new_document/pamjatka_po_profilaktike_narokoman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t="66400" r="69775" b="3440"/>
          <a:stretch/>
        </p:blipFill>
        <p:spPr bwMode="auto">
          <a:xfrm>
            <a:off x="0" y="3140968"/>
            <a:ext cx="30963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chool1nt.ucoz.ru/new_document/pamjatka_po_profilaktike_narokoman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1593" r="1901" b="47053"/>
          <a:stretch/>
        </p:blipFill>
        <p:spPr bwMode="auto">
          <a:xfrm>
            <a:off x="6300192" y="1397296"/>
            <a:ext cx="2843808" cy="35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49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sz="1400" b="1" i="1" dirty="0" smtClean="0"/>
              <a:t>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498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pPr lvl="0"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Кодексом РФ об административных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правонарушениях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Неисполнение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ненадлежащее исполнение родителями или иными законными представителями несовершеннолетних обязанностей по содержанию, воспитанию, обучению, защите прав и интересов несовершеннолетних влечет предупреждение или наложение административного штрафа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(КоАП РФ, ст. 5.35).</a:t>
            </a:r>
          </a:p>
          <a:p>
            <a:pPr lvl="0"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несовершеннолетнего в употребление спиртных напитков или одурманивающих веществ влечет наложение административного штрафа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(КоАП РФ, ст.6.10).</a:t>
            </a:r>
          </a:p>
          <a:p>
            <a:pPr lvl="0"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Мелкое хищение чужого имущества путем кражи, мошенничества, присвоения или растраты влечет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наложение административного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штрафа в размере до пятикратной стоимости похищенного имущества, но не менее одной тысячи рублей или административный арест на срок до пятнадцати суток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(КоАП РФ, ст. 7.27).</a:t>
            </a:r>
          </a:p>
          <a:p>
            <a:pPr lvl="0"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Мелкое хулиганство,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имущества влечет наложение административного штрафа в размере от пятисот до одной тысячи рублей или административный арест на срок до пятнадцати суток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(КоАП РФ, ст. 20.1).</a:t>
            </a:r>
          </a:p>
          <a:p>
            <a:pPr lvl="0"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Появление в состоянии опьянения несовершеннолетних в возрасте до шестнадцати лет, а равно распитие ими пива и напитков, изготавливаемых на его основе, алкогольной и спиртосодержащей продукции, потребление ими наркотических средств или психотропных веществ без назначения врача, иных одурманивающих веществ на улицах, стадионах, в скверах, парках, в транспортном средстве общего пользования, в других общественных местах влечет наложение административного штрафа на родителей или иных законных представителей несовершеннолетних в размере от трехсот до пятисот рублей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(КоАП РФ, ст. 20.22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b="1" i="1" dirty="0">
              <a:solidFill>
                <a:srgbClr val="C00000"/>
              </a:solidFill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Конституции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РФ    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Статья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 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Забота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детях, их воспитание - равное право и обязанность родителей.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кодекс  Российской Федерации 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(СК РФ) от 8 декабря 1995 года (с изменениями на 13 июля 2015 года)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63.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родителей по воспитанию и образованию детей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право и обязаны воспитывать своих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 Родители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Гражданский кодекс РФ (часть вторая)  от 26.01.1996 14-ФЗ ред. от 23.05.2016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ГК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РФ Статья 1073.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за вред, причиненный несовершеннолетними в возрасте до четырнадцати лет 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вред, причиненный несовершеннолетним, не достигшим четырнадцати лет (малолетним), отвечают его родители (усыновители) или опекуны, если не докажут, что вред возник не по их вине. </a:t>
            </a:r>
          </a:p>
          <a:p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КоАП РФ, ст.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5.35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Неисполнение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ненадлежащее исполнение родителями или иными законными представителями несовершеннолетних обязанностей по содержанию, воспитанию, обучению, защите прав и интересов несовершеннолетних влечет предупреждение или наложение административного штрафа</a:t>
            </a:r>
          </a:p>
          <a:p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 Кемеровской области от 17.01.2005 N 11-ОЗ 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 системе профилактики безнадзорности и правонарушений несовершеннолетних в Кемеровской области"  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94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4056</TotalTime>
  <Words>960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Правила безопасности для детей в интернете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240</cp:revision>
  <cp:lastPrinted>2014-11-20T08:08:28Z</cp:lastPrinted>
  <dcterms:created xsi:type="dcterms:W3CDTF">2011-12-15T01:37:11Z</dcterms:created>
  <dcterms:modified xsi:type="dcterms:W3CDTF">2016-11-15T07:54:54Z</dcterms:modified>
</cp:coreProperties>
</file>