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64" r:id="rId3"/>
    <p:sldId id="265" r:id="rId4"/>
    <p:sldId id="266" r:id="rId5"/>
    <p:sldId id="267" r:id="rId6"/>
    <p:sldId id="268" r:id="rId7"/>
    <p:sldId id="269" r:id="rId8"/>
    <p:sldId id="270" r:id="rId9"/>
  </p:sldIdLst>
  <p:sldSz cx="12192000" cy="6858000"/>
  <p:notesSz cx="6858000" cy="9144000"/>
  <p:defaultTextStyle>
    <a:defPPr>
      <a:defRPr lang="ru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D7D31"/>
    <a:srgbClr val="004176"/>
    <a:srgbClr val="D8A31A"/>
    <a:srgbClr val="33BEDC"/>
    <a:srgbClr val="27BDDB"/>
    <a:srgbClr val="00B1D2"/>
    <a:srgbClr val="461E64"/>
    <a:srgbClr val="306188"/>
    <a:srgbClr val="0059A2"/>
    <a:srgbClr val="008BF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56"/>
  </p:normalViewPr>
  <p:slideViewPr>
    <p:cSldViewPr snapToGrid="0">
      <p:cViewPr varScale="1">
        <p:scale>
          <a:sx n="77" d="100"/>
          <a:sy n="77" d="100"/>
        </p:scale>
        <p:origin x="806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8F715A-E010-40B3-86ED-DFEECFBFA36E}" type="datetimeFigureOut">
              <a:rPr lang="ru-UA" smtClean="0"/>
              <a:t>12/28/2024</a:t>
            </a:fld>
            <a:endParaRPr lang="ru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8A1EFC-A655-4D85-AE5E-7B12EA399EE2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2632264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9EAAAF9-3D4D-8CF8-143F-9E1FB160F8F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124363"/>
            <a:ext cx="9144000" cy="1385599"/>
          </a:xfrm>
        </p:spPr>
        <p:txBody>
          <a:bodyPr anchor="b">
            <a:normAutofit/>
          </a:bodyPr>
          <a:lstStyle>
            <a:lvl1pPr algn="ctr">
              <a:defRPr sz="7200" b="1">
                <a:solidFill>
                  <a:srgbClr val="004176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ru-UA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21F0746E-1865-83D1-21F7-D94AEAA094F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rgbClr val="004176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B7CE893-A0CD-56AE-BEC0-5B6A463936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D1E4E-F697-4820-B1D1-20584E132774}" type="datetimeFigureOut">
              <a:rPr lang="ru-UA" smtClean="0"/>
              <a:t>12/28/2024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079C28F-FD48-B854-9867-9287BAB19A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4A20EA5-E773-FBCD-9ADC-E3FB2C281D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CDE05-7F6F-4985-B40F-5E39E962C80B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8533002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BE135A6-1465-B99B-F163-744295785E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04F347C9-A3AC-C198-069B-E6CE4D78EE1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97EF8B2-B78A-C166-A253-9360DC4359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D1E4E-F697-4820-B1D1-20584E132774}" type="datetimeFigureOut">
              <a:rPr lang="ru-UA" smtClean="0"/>
              <a:t>12/28/2024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9B08EA2-10EB-19B8-4274-AF80B6EB39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D2E7084-95C2-646D-56CE-E5696FA5EA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CDE05-7F6F-4985-B40F-5E39E962C80B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41776799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DBE07704-366B-53EC-28F3-17742D6F267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113434A1-4DC7-AFB6-1737-50254887CD8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13EBD4D-26D1-677B-87E4-E75A98D78D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D1E4E-F697-4820-B1D1-20584E132774}" type="datetimeFigureOut">
              <a:rPr lang="ru-UA" smtClean="0"/>
              <a:t>12/28/2024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44E580A-885F-E480-675C-460586BAEE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D94A16A-05C6-FAF2-92D1-9929D10821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CDE05-7F6F-4985-B40F-5E39E962C80B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1964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693A5E9F-168A-C6DC-FF66-FD7AE0322BD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" y="0"/>
            <a:ext cx="12189867" cy="6858000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46F3B90-0099-0AAA-D0C3-BDDB135B0E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0344" y="226581"/>
            <a:ext cx="10515600" cy="521566"/>
          </a:xfrm>
        </p:spPr>
        <p:txBody>
          <a:bodyPr>
            <a:noAutofit/>
          </a:bodyPr>
          <a:lstStyle>
            <a:lvl1pPr>
              <a:defRPr sz="4000" b="0">
                <a:solidFill>
                  <a:srgbClr val="004176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ru-UA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0C97E94-AE96-A2CC-A3F0-290E45E13C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AEC88B6-B0BA-CA8C-2404-3C9E75BBCB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D1E4E-F697-4820-B1D1-20584E132774}" type="datetimeFigureOut">
              <a:rPr lang="ru-UA" smtClean="0"/>
              <a:t>12/28/2024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03D54D3-EA26-9965-014C-04A6B728EE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828121F-A40D-6CA1-D314-AA9FB1F56F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CDE05-7F6F-4985-B40F-5E39E962C80B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2023321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01BD396-1055-01CF-A1FD-5E61FC2BD6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0677D9B6-6E11-4923-09BB-658C908C95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4407A8B-5974-EB66-ACC1-EC7F35FA30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D1E4E-F697-4820-B1D1-20584E132774}" type="datetimeFigureOut">
              <a:rPr lang="ru-UA" smtClean="0"/>
              <a:t>12/28/2024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E7116D6-9799-4098-2669-428251CDBE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7F23545-EA01-F5C3-528B-E21C0F2082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CDE05-7F6F-4985-B40F-5E39E962C80B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5622671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1527C4B-4282-F05B-A879-4D814B4BF3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2670CD0-925C-2CAE-C4D5-EFC22FA5BF1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5FE6C72E-7BC1-624F-991E-3D3D34AE506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45E7D909-4BB3-AF90-9F3C-0E482C44CC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D1E4E-F697-4820-B1D1-20584E132774}" type="datetimeFigureOut">
              <a:rPr lang="ru-UA" smtClean="0"/>
              <a:t>12/28/2024</a:t>
            </a:fld>
            <a:endParaRPr lang="ru-UA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93ED59D1-7345-7E2C-F4DF-8D85A8130D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621AC043-1274-7E93-E82C-0DA2432707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CDE05-7F6F-4985-B40F-5E39E962C80B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42367875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89D480D-2A29-0F42-5363-893C48A05E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82423635-FF78-8169-3125-5AA6FD1AD2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26B46D32-1D6A-F19C-A335-46758565A23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E8EFCD36-437A-D7BD-0FAA-3EA609BF123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5564194B-FC52-410A-D796-4377A4ADB96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6A376368-EFB8-8208-7476-C7D3187CD6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D1E4E-F697-4820-B1D1-20584E132774}" type="datetimeFigureOut">
              <a:rPr lang="ru-UA" smtClean="0"/>
              <a:t>12/28/2024</a:t>
            </a:fld>
            <a:endParaRPr lang="ru-UA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D5C1FFA6-AFCE-7ECD-99F1-84E7E1C9CF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0EA3DAD5-40F1-659B-F94B-D40BE4FF1B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CDE05-7F6F-4985-B40F-5E39E962C80B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212387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DCA1F0D-5C56-A07A-71DD-3DAB0A665B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8B55C05B-493F-C4E6-D105-F2FDCD9E50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D1E4E-F697-4820-B1D1-20584E132774}" type="datetimeFigureOut">
              <a:rPr lang="ru-UA" smtClean="0"/>
              <a:t>12/28/2024</a:t>
            </a:fld>
            <a:endParaRPr lang="ru-UA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05834D8C-F403-0A79-4C78-8232DD70E0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B08CEFD6-C628-1500-E973-7607850B87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CDE05-7F6F-4985-B40F-5E39E962C80B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1988883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2529612A-3B4A-28C9-6975-17FC901F21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D1E4E-F697-4820-B1D1-20584E132774}" type="datetimeFigureOut">
              <a:rPr lang="ru-UA" smtClean="0"/>
              <a:t>12/28/2024</a:t>
            </a:fld>
            <a:endParaRPr lang="ru-UA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0E30FA41-D107-5DCE-B83B-65F6791F12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FF613F44-DD27-CD28-2DAE-2796AD156D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CDE05-7F6F-4985-B40F-5E39E962C80B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1446232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AA68DC6-614A-F63C-FC6D-FFF5293534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582C7A7-8C63-0E78-895E-3AEEE81352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E7CDD194-34E6-A825-F33D-A6FE27C0CD2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DD0CA957-A593-7037-CD66-E41A6D013B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D1E4E-F697-4820-B1D1-20584E132774}" type="datetimeFigureOut">
              <a:rPr lang="ru-UA" smtClean="0"/>
              <a:t>12/28/2024</a:t>
            </a:fld>
            <a:endParaRPr lang="ru-UA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5161FF21-7445-93EA-2A89-6B9AE96B03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F1E49942-E84D-D527-8B7C-DA7C2B751F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CDE05-7F6F-4985-B40F-5E39E962C80B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40701258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9896A5E-0B49-8DFE-E123-248BF03FEF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F9E9EB6C-3AD4-6432-A4B6-F64E10D5821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UA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4943F3A6-9619-171C-1BA4-6C1509A1891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869703C2-0025-98FD-8DFF-2E3797AF8A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D1E4E-F697-4820-B1D1-20584E132774}" type="datetimeFigureOut">
              <a:rPr lang="ru-UA" smtClean="0"/>
              <a:t>12/28/2024</a:t>
            </a:fld>
            <a:endParaRPr lang="ru-UA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23327B15-9672-4A87-270D-CE696063CB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257E9A8C-54B6-05C9-85B2-045A883455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CDE05-7F6F-4985-B40F-5E39E962C80B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7512765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2389AD6F-9056-909E-F146-FB81A3A4F5B2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" y="0"/>
            <a:ext cx="12189867" cy="6858000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AED3B06-E191-8280-7063-9D073F5E26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6698630A-F9D3-9866-B37B-B17A24A941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25C6985-DE64-562A-2FD3-B4EBFAC06A1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0D1E4E-F697-4820-B1D1-20584E132774}" type="datetimeFigureOut">
              <a:rPr lang="ru-UA" smtClean="0"/>
              <a:t>12/28/2024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DC7CD21-7BBD-8FBD-FB7B-5B832DDB452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D447623-1B74-59E7-F8B1-FEC62D6F14B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7CDE05-7F6F-4985-B40F-5E39E962C80B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3562793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8B8D881-2263-59E3-3251-F7BA522889F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21535" y="1866646"/>
            <a:ext cx="9144000" cy="1385599"/>
          </a:xfrm>
        </p:spPr>
        <p:txBody>
          <a:bodyPr>
            <a:normAutofit/>
          </a:bodyPr>
          <a:lstStyle/>
          <a:p>
            <a:r>
              <a:rPr lang="ru-RU" dirty="0">
                <a:solidFill>
                  <a:schemeClr val="tx1"/>
                </a:solidFill>
              </a:rPr>
              <a:t>Тема работы</a:t>
            </a:r>
            <a:endParaRPr lang="ru-UA" dirty="0">
              <a:solidFill>
                <a:schemeClr val="tx1"/>
              </a:solidFill>
            </a:endParaRP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586134C8-BBB5-B6F2-0AC6-55D05913DEC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379" y="315023"/>
            <a:ext cx="880461" cy="144710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5" name="Группа 4">
            <a:extLst>
              <a:ext uri="{FF2B5EF4-FFF2-40B4-BE49-F238E27FC236}">
                <a16:creationId xmlns:a16="http://schemas.microsoft.com/office/drawing/2014/main" id="{7C21D63B-B599-BD2E-1AAC-DD3FD212F19D}"/>
              </a:ext>
            </a:extLst>
          </p:cNvPr>
          <p:cNvGrpSpPr/>
          <p:nvPr/>
        </p:nvGrpSpPr>
        <p:grpSpPr>
          <a:xfrm>
            <a:off x="1621535" y="315023"/>
            <a:ext cx="1602393" cy="1637888"/>
            <a:chOff x="1271504" y="56309"/>
            <a:chExt cx="1213273" cy="1460816"/>
          </a:xfrm>
        </p:grpSpPr>
        <p:pic>
          <p:nvPicPr>
            <p:cNvPr id="6" name="Рисунок 5">
              <a:extLst>
                <a:ext uri="{FF2B5EF4-FFF2-40B4-BE49-F238E27FC236}">
                  <a16:creationId xmlns:a16="http://schemas.microsoft.com/office/drawing/2014/main" id="{4ECF7AEA-F65E-7E8D-91A8-E364E5B33C9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4953" b="11329"/>
            <a:stretch/>
          </p:blipFill>
          <p:spPr>
            <a:xfrm>
              <a:off x="1348839" y="56309"/>
              <a:ext cx="1016788" cy="1344917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</p:spPr>
        </p:pic>
        <p:sp>
          <p:nvSpPr>
            <p:cNvPr id="7" name="Прямоугольник 6">
              <a:extLst>
                <a:ext uri="{FF2B5EF4-FFF2-40B4-BE49-F238E27FC236}">
                  <a16:creationId xmlns:a16="http://schemas.microsoft.com/office/drawing/2014/main" id="{2D6F4045-B2B2-C2C6-B34A-0FFAB651E3B9}"/>
                </a:ext>
              </a:extLst>
            </p:cNvPr>
            <p:cNvSpPr/>
            <p:nvPr/>
          </p:nvSpPr>
          <p:spPr>
            <a:xfrm>
              <a:off x="1271504" y="1215172"/>
              <a:ext cx="1213273" cy="301953"/>
            </a:xfrm>
            <a:prstGeom prst="rect">
              <a:avLst/>
            </a:prstGeom>
          </p:spPr>
          <p:txBody>
            <a:bodyPr wrap="square">
              <a:spAutoFit/>
            </a:bodyPr>
            <a:lstStyle>
              <a:defPPr>
                <a:defRPr lang="en-US"/>
              </a:defPPr>
              <a:lvl1pPr marL="0" algn="l" defTabSz="536396" rtl="0" eaLnBrk="1" latinLnBrk="0" hangingPunct="1">
                <a:defRPr sz="1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268198" algn="l" defTabSz="536396" rtl="0" eaLnBrk="1" latinLnBrk="0" hangingPunct="1">
                <a:defRPr sz="1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536396" algn="l" defTabSz="536396" rtl="0" eaLnBrk="1" latinLnBrk="0" hangingPunct="1">
                <a:defRPr sz="1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804594" algn="l" defTabSz="536396" rtl="0" eaLnBrk="1" latinLnBrk="0" hangingPunct="1">
                <a:defRPr sz="1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072792" algn="l" defTabSz="536396" rtl="0" eaLnBrk="1" latinLnBrk="0" hangingPunct="1">
                <a:defRPr sz="1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340991" algn="l" defTabSz="536396" rtl="0" eaLnBrk="1" latinLnBrk="0" hangingPunct="1">
                <a:defRPr sz="1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1609189" algn="l" defTabSz="536396" rtl="0" eaLnBrk="1" latinLnBrk="0" hangingPunct="1">
                <a:defRPr sz="1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1877387" algn="l" defTabSz="536396" rtl="0" eaLnBrk="1" latinLnBrk="0" hangingPunct="1">
                <a:defRPr sz="1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145585" algn="l" defTabSz="536396" rtl="0" eaLnBrk="1" latinLnBrk="0" hangingPunct="1">
                <a:defRPr sz="1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ru-RU" sz="1600" dirty="0">
                  <a:solidFill>
                    <a:srgbClr val="0070C0"/>
                  </a:solidFill>
                  <a:latin typeface="Arial Narrow" panose="020B0606020202030204" pitchFamily="34" charset="0"/>
                  <a:cs typeface="Arial" panose="020B0604020202020204" pitchFamily="34" charset="0"/>
                </a:rPr>
                <a:t>Малая академия </a:t>
              </a:r>
            </a:p>
          </p:txBody>
        </p:sp>
      </p:grpSp>
      <p:sp>
        <p:nvSpPr>
          <p:cNvPr id="8" name="TextBox 7">
            <a:extLst>
              <a:ext uri="{FF2B5EF4-FFF2-40B4-BE49-F238E27FC236}">
                <a16:creationId xmlns:a16="http://schemas.microsoft.com/office/drawing/2014/main" id="{5AC44219-5406-41ED-86BF-62F920A9D4A7}"/>
              </a:ext>
            </a:extLst>
          </p:cNvPr>
          <p:cNvSpPr txBox="1"/>
          <p:nvPr/>
        </p:nvSpPr>
        <p:spPr>
          <a:xfrm>
            <a:off x="3223928" y="6248684"/>
            <a:ext cx="6097554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latin typeface="+mj-lt"/>
                <a:ea typeface="+mj-ea"/>
                <a:cs typeface="+mj-cs"/>
              </a:rPr>
              <a:t>НПК «Я-ПОЗНАЮ! - 2025»</a:t>
            </a:r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14E9BA45-B95A-DED0-DBC9-1A3F8D4C067C}"/>
              </a:ext>
            </a:extLst>
          </p:cNvPr>
          <p:cNvSpPr txBox="1">
            <a:spLocks/>
          </p:cNvSpPr>
          <p:nvPr/>
        </p:nvSpPr>
        <p:spPr>
          <a:xfrm>
            <a:off x="3288875" y="3681414"/>
            <a:ext cx="5413828" cy="1655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rgbClr val="004176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>
                <a:solidFill>
                  <a:schemeClr val="tx1"/>
                </a:solidFill>
              </a:rPr>
              <a:t>Секция:</a:t>
            </a:r>
          </a:p>
          <a:p>
            <a:r>
              <a:rPr lang="ru-RU" dirty="0">
                <a:solidFill>
                  <a:schemeClr val="tx1"/>
                </a:solidFill>
              </a:rPr>
              <a:t>Автор и руководитель проекта</a:t>
            </a:r>
            <a:endParaRPr lang="en-UA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0971265"/>
      </p:ext>
    </p:extLst>
  </p:cSld>
  <p:clrMapOvr>
    <a:masterClrMapping/>
  </p:clrMapOvr>
  <p:transition spd="slow">
    <p:wip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>
            <a:extLst>
              <a:ext uri="{FF2B5EF4-FFF2-40B4-BE49-F238E27FC236}">
                <a16:creationId xmlns:a16="http://schemas.microsoft.com/office/drawing/2014/main" id="{C11BF567-EB61-E2F3-3667-2342531461B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3776" y="436342"/>
            <a:ext cx="903179" cy="148444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5" name="Группа 4">
            <a:extLst>
              <a:ext uri="{FF2B5EF4-FFF2-40B4-BE49-F238E27FC236}">
                <a16:creationId xmlns:a16="http://schemas.microsoft.com/office/drawing/2014/main" id="{4148DB83-9ACE-0328-BE1F-8F581C40DD24}"/>
              </a:ext>
            </a:extLst>
          </p:cNvPr>
          <p:cNvGrpSpPr/>
          <p:nvPr/>
        </p:nvGrpSpPr>
        <p:grpSpPr>
          <a:xfrm>
            <a:off x="1466384" y="590096"/>
            <a:ext cx="1276631" cy="1401262"/>
            <a:chOff x="1271504" y="56309"/>
            <a:chExt cx="1213273" cy="1444387"/>
          </a:xfrm>
        </p:grpSpPr>
        <p:pic>
          <p:nvPicPr>
            <p:cNvPr id="6" name="Рисунок 5">
              <a:extLst>
                <a:ext uri="{FF2B5EF4-FFF2-40B4-BE49-F238E27FC236}">
                  <a16:creationId xmlns:a16="http://schemas.microsoft.com/office/drawing/2014/main" id="{7F081ADC-D452-4245-73D8-55E2867E5A8B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4953" b="11329"/>
            <a:stretch/>
          </p:blipFill>
          <p:spPr>
            <a:xfrm>
              <a:off x="1348839" y="56309"/>
              <a:ext cx="1016788" cy="1344917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</p:spPr>
        </p:pic>
        <p:sp>
          <p:nvSpPr>
            <p:cNvPr id="7" name="Прямоугольник 6">
              <a:extLst>
                <a:ext uri="{FF2B5EF4-FFF2-40B4-BE49-F238E27FC236}">
                  <a16:creationId xmlns:a16="http://schemas.microsoft.com/office/drawing/2014/main" id="{B06E5DD6-BBE8-DCF8-792C-F804E9F36A0C}"/>
                </a:ext>
              </a:extLst>
            </p:cNvPr>
            <p:cNvSpPr/>
            <p:nvPr/>
          </p:nvSpPr>
          <p:spPr>
            <a:xfrm>
              <a:off x="1271504" y="1215172"/>
              <a:ext cx="1213273" cy="285524"/>
            </a:xfrm>
            <a:prstGeom prst="rect">
              <a:avLst/>
            </a:prstGeom>
          </p:spPr>
          <p:txBody>
            <a:bodyPr wrap="square">
              <a:spAutoFit/>
            </a:bodyPr>
            <a:lstStyle>
              <a:defPPr>
                <a:defRPr lang="en-US"/>
              </a:defPPr>
              <a:lvl1pPr marL="0" algn="l" defTabSz="536396" rtl="0" eaLnBrk="1" latinLnBrk="0" hangingPunct="1">
                <a:defRPr sz="1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268198" algn="l" defTabSz="536396" rtl="0" eaLnBrk="1" latinLnBrk="0" hangingPunct="1">
                <a:defRPr sz="1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536396" algn="l" defTabSz="536396" rtl="0" eaLnBrk="1" latinLnBrk="0" hangingPunct="1">
                <a:defRPr sz="1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804594" algn="l" defTabSz="536396" rtl="0" eaLnBrk="1" latinLnBrk="0" hangingPunct="1">
                <a:defRPr sz="1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072792" algn="l" defTabSz="536396" rtl="0" eaLnBrk="1" latinLnBrk="0" hangingPunct="1">
                <a:defRPr sz="1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340991" algn="l" defTabSz="536396" rtl="0" eaLnBrk="1" latinLnBrk="0" hangingPunct="1">
                <a:defRPr sz="1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1609189" algn="l" defTabSz="536396" rtl="0" eaLnBrk="1" latinLnBrk="0" hangingPunct="1">
                <a:defRPr sz="1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1877387" algn="l" defTabSz="536396" rtl="0" eaLnBrk="1" latinLnBrk="0" hangingPunct="1">
                <a:defRPr sz="1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145585" algn="l" defTabSz="536396" rtl="0" eaLnBrk="1" latinLnBrk="0" hangingPunct="1">
                <a:defRPr sz="1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ru-RU" sz="1200" dirty="0">
                  <a:solidFill>
                    <a:schemeClr val="accent1"/>
                  </a:solidFill>
                  <a:latin typeface="Arial Narrow" panose="020B0606020202030204" pitchFamily="34" charset="0"/>
                  <a:cs typeface="Arial" panose="020B0604020202020204" pitchFamily="34" charset="0"/>
                </a:rPr>
                <a:t>Малая академия </a:t>
              </a:r>
            </a:p>
          </p:txBody>
        </p:sp>
      </p:grpSp>
      <p:sp>
        <p:nvSpPr>
          <p:cNvPr id="8" name="Объект 2">
            <a:extLst>
              <a:ext uri="{FF2B5EF4-FFF2-40B4-BE49-F238E27FC236}">
                <a16:creationId xmlns:a16="http://schemas.microsoft.com/office/drawing/2014/main" id="{6E401656-D51A-6768-D68B-88CBDCDD57B2}"/>
              </a:ext>
            </a:extLst>
          </p:cNvPr>
          <p:cNvSpPr txBox="1">
            <a:spLocks/>
          </p:cNvSpPr>
          <p:nvPr/>
        </p:nvSpPr>
        <p:spPr>
          <a:xfrm>
            <a:off x="967408" y="2316323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5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ru-RU" dirty="0">
                <a:solidFill>
                  <a:srgbClr val="181818"/>
                </a:solidFill>
                <a:latin typeface="Arial Narrow" panose="020B0606020202030204" pitchFamily="34" charset="0"/>
                <a:ea typeface="Montserrat"/>
                <a:cs typeface="Montserrat"/>
                <a:sym typeface="Montserrat"/>
              </a:rPr>
              <a:t>Четко и внятно сформулируй гипотезу, которую вы будете проверять при помощи своего исследования</a:t>
            </a:r>
          </a:p>
          <a:p>
            <a:pPr marL="0" indent="0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None/>
            </a:pPr>
            <a:r>
              <a:rPr lang="ru-RU" dirty="0">
                <a:solidFill>
                  <a:srgbClr val="181818"/>
                </a:solidFill>
                <a:latin typeface="Arial Narrow" panose="020B0606020202030204" pitchFamily="34" charset="0"/>
                <a:ea typeface="Montserrat"/>
                <a:cs typeface="Montserrat"/>
                <a:sym typeface="Montserrat"/>
              </a:rPr>
              <a:t>Гипотеза </a:t>
            </a:r>
            <a:r>
              <a:rPr lang="ru-RU" dirty="0">
                <a:solidFill>
                  <a:srgbClr val="FF0000"/>
                </a:solidFill>
                <a:latin typeface="Arial Narrow" panose="020B0606020202030204" pitchFamily="34" charset="0"/>
                <a:ea typeface="Montserrat"/>
                <a:cs typeface="Montserrat"/>
                <a:sym typeface="Montserrat"/>
              </a:rPr>
              <a:t>логически</a:t>
            </a:r>
            <a:r>
              <a:rPr lang="ru-RU" dirty="0">
                <a:solidFill>
                  <a:srgbClr val="181818"/>
                </a:solidFill>
                <a:latin typeface="Arial Narrow" panose="020B0606020202030204" pitchFamily="34" charset="0"/>
                <a:ea typeface="Montserrat"/>
                <a:cs typeface="Montserrat"/>
                <a:sym typeface="Montserrat"/>
              </a:rPr>
              <a:t> должна быть связана </a:t>
            </a:r>
            <a:r>
              <a:rPr lang="ru-RU" dirty="0">
                <a:solidFill>
                  <a:srgbClr val="FF0000"/>
                </a:solidFill>
                <a:latin typeface="Arial Narrow" panose="020B0606020202030204" pitchFamily="34" charset="0"/>
                <a:ea typeface="Montserrat"/>
                <a:cs typeface="Montserrat"/>
                <a:sym typeface="Montserrat"/>
              </a:rPr>
              <a:t>с актуальностью </a:t>
            </a:r>
            <a:r>
              <a:rPr lang="ru-RU" dirty="0">
                <a:solidFill>
                  <a:srgbClr val="181818"/>
                </a:solidFill>
                <a:latin typeface="Arial Narrow" panose="020B0606020202030204" pitchFamily="34" charset="0"/>
                <a:ea typeface="Montserrat"/>
                <a:cs typeface="Montserrat"/>
                <a:sym typeface="Montserrat"/>
              </a:rPr>
              <a:t>исследования</a:t>
            </a:r>
          </a:p>
          <a:p>
            <a:r>
              <a:rPr lang="ru-RU" dirty="0"/>
              <a:t>Обозначить цель – временные рамки ее достижения (при возможности), конкретные задачи, которые будут/были реализованы в ходе исследования.</a:t>
            </a:r>
          </a:p>
        </p:txBody>
      </p:sp>
      <p:sp>
        <p:nvSpPr>
          <p:cNvPr id="9" name="Заголовок 1">
            <a:extLst>
              <a:ext uri="{FF2B5EF4-FFF2-40B4-BE49-F238E27FC236}">
                <a16:creationId xmlns:a16="http://schemas.microsoft.com/office/drawing/2014/main" id="{94FB1C15-DC49-7600-2899-DDF05A266B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80521" y="1115395"/>
            <a:ext cx="8123583" cy="779463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>
                <a:solidFill>
                  <a:schemeClr val="tx1"/>
                </a:solidFill>
                <a:latin typeface="Arial Narrow" panose="020B0606020202030204" pitchFamily="34" charset="0"/>
              </a:rPr>
              <a:t>ГИПОТЕЗА, ЦЕЛЬ И ЗАДАЧИ ИССЛЕДОВАНИЯ</a:t>
            </a:r>
            <a:br>
              <a:rPr lang="ru-RU" sz="3200" b="1" dirty="0">
                <a:solidFill>
                  <a:schemeClr val="tx1"/>
                </a:solidFill>
                <a:latin typeface="Arial Narrow" panose="020B0606020202030204" pitchFamily="34" charset="0"/>
              </a:rPr>
            </a:b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7592151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7327F43-3CFE-8932-C6B4-2BF56584576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>
            <a:extLst>
              <a:ext uri="{FF2B5EF4-FFF2-40B4-BE49-F238E27FC236}">
                <a16:creationId xmlns:a16="http://schemas.microsoft.com/office/drawing/2014/main" id="{EAB2C38D-CCAA-2C9A-4C1B-0A19078593B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3776" y="436342"/>
            <a:ext cx="903179" cy="148444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5" name="Группа 4">
            <a:extLst>
              <a:ext uri="{FF2B5EF4-FFF2-40B4-BE49-F238E27FC236}">
                <a16:creationId xmlns:a16="http://schemas.microsoft.com/office/drawing/2014/main" id="{B0BD21CB-D8A0-50A1-3688-52EC2AF4DE98}"/>
              </a:ext>
            </a:extLst>
          </p:cNvPr>
          <p:cNvGrpSpPr/>
          <p:nvPr/>
        </p:nvGrpSpPr>
        <p:grpSpPr>
          <a:xfrm>
            <a:off x="1466384" y="590096"/>
            <a:ext cx="1276631" cy="1401262"/>
            <a:chOff x="1271504" y="56309"/>
            <a:chExt cx="1213273" cy="1444387"/>
          </a:xfrm>
        </p:grpSpPr>
        <p:pic>
          <p:nvPicPr>
            <p:cNvPr id="6" name="Рисунок 5">
              <a:extLst>
                <a:ext uri="{FF2B5EF4-FFF2-40B4-BE49-F238E27FC236}">
                  <a16:creationId xmlns:a16="http://schemas.microsoft.com/office/drawing/2014/main" id="{207F9C19-DD43-34EB-377F-F1FD3D510ED3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4953" b="11329"/>
            <a:stretch/>
          </p:blipFill>
          <p:spPr>
            <a:xfrm>
              <a:off x="1348839" y="56309"/>
              <a:ext cx="1016788" cy="1344917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</p:spPr>
        </p:pic>
        <p:sp>
          <p:nvSpPr>
            <p:cNvPr id="7" name="Прямоугольник 6">
              <a:extLst>
                <a:ext uri="{FF2B5EF4-FFF2-40B4-BE49-F238E27FC236}">
                  <a16:creationId xmlns:a16="http://schemas.microsoft.com/office/drawing/2014/main" id="{D32797FB-7C83-ECED-0612-FF4B6C0DAF7A}"/>
                </a:ext>
              </a:extLst>
            </p:cNvPr>
            <p:cNvSpPr/>
            <p:nvPr/>
          </p:nvSpPr>
          <p:spPr>
            <a:xfrm>
              <a:off x="1271504" y="1215172"/>
              <a:ext cx="1213273" cy="285524"/>
            </a:xfrm>
            <a:prstGeom prst="rect">
              <a:avLst/>
            </a:prstGeom>
          </p:spPr>
          <p:txBody>
            <a:bodyPr wrap="square">
              <a:spAutoFit/>
            </a:bodyPr>
            <a:lstStyle>
              <a:defPPr>
                <a:defRPr lang="en-US"/>
              </a:defPPr>
              <a:lvl1pPr marL="0" algn="l" defTabSz="536396" rtl="0" eaLnBrk="1" latinLnBrk="0" hangingPunct="1">
                <a:defRPr sz="1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268198" algn="l" defTabSz="536396" rtl="0" eaLnBrk="1" latinLnBrk="0" hangingPunct="1">
                <a:defRPr sz="1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536396" algn="l" defTabSz="536396" rtl="0" eaLnBrk="1" latinLnBrk="0" hangingPunct="1">
                <a:defRPr sz="1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804594" algn="l" defTabSz="536396" rtl="0" eaLnBrk="1" latinLnBrk="0" hangingPunct="1">
                <a:defRPr sz="1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072792" algn="l" defTabSz="536396" rtl="0" eaLnBrk="1" latinLnBrk="0" hangingPunct="1">
                <a:defRPr sz="1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340991" algn="l" defTabSz="536396" rtl="0" eaLnBrk="1" latinLnBrk="0" hangingPunct="1">
                <a:defRPr sz="1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1609189" algn="l" defTabSz="536396" rtl="0" eaLnBrk="1" latinLnBrk="0" hangingPunct="1">
                <a:defRPr sz="1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1877387" algn="l" defTabSz="536396" rtl="0" eaLnBrk="1" latinLnBrk="0" hangingPunct="1">
                <a:defRPr sz="1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145585" algn="l" defTabSz="536396" rtl="0" eaLnBrk="1" latinLnBrk="0" hangingPunct="1">
                <a:defRPr sz="1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ru-RU" sz="1200" dirty="0">
                  <a:solidFill>
                    <a:schemeClr val="accent1"/>
                  </a:solidFill>
                  <a:latin typeface="Arial Narrow" panose="020B0606020202030204" pitchFamily="34" charset="0"/>
                  <a:cs typeface="Arial" panose="020B0604020202020204" pitchFamily="34" charset="0"/>
                </a:rPr>
                <a:t>Малая академия </a:t>
              </a:r>
            </a:p>
          </p:txBody>
        </p:sp>
      </p:grpSp>
      <p:sp>
        <p:nvSpPr>
          <p:cNvPr id="8" name="Заголовок 1">
            <a:extLst>
              <a:ext uri="{FF2B5EF4-FFF2-40B4-BE49-F238E27FC236}">
                <a16:creationId xmlns:a16="http://schemas.microsoft.com/office/drawing/2014/main" id="{D0431106-80DC-CDE3-0F0A-8F10D3B18470}"/>
              </a:ext>
            </a:extLst>
          </p:cNvPr>
          <p:cNvSpPr txBox="1">
            <a:spLocks/>
          </p:cNvSpPr>
          <p:nvPr/>
        </p:nvSpPr>
        <p:spPr>
          <a:xfrm>
            <a:off x="2743015" y="1178562"/>
            <a:ext cx="8391939" cy="7794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b="0" kern="1200">
                <a:solidFill>
                  <a:srgbClr val="004176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3200" b="1" dirty="0">
                <a:solidFill>
                  <a:schemeClr val="tx1"/>
                </a:solidFill>
                <a:latin typeface="Arial Narrow" panose="020B0606020202030204" pitchFamily="34" charset="0"/>
              </a:rPr>
              <a:t>ОПРЕДЕЛЕНИЕ ОБЪЕКТА И ПРЕДМЕТА ИССЛЕДОВАНИЯ</a:t>
            </a:r>
            <a:br>
              <a:rPr lang="ru-RU" sz="3200" b="1" dirty="0">
                <a:solidFill>
                  <a:schemeClr val="tx1"/>
                </a:solidFill>
                <a:latin typeface="Arial Narrow" panose="020B0606020202030204" pitchFamily="34" charset="0"/>
              </a:rPr>
            </a:br>
            <a:endParaRPr lang="ru-RU" sz="3200" dirty="0"/>
          </a:p>
        </p:txBody>
      </p:sp>
      <p:sp>
        <p:nvSpPr>
          <p:cNvPr id="9" name="Объект 2">
            <a:extLst>
              <a:ext uri="{FF2B5EF4-FFF2-40B4-BE49-F238E27FC236}">
                <a16:creationId xmlns:a16="http://schemas.microsoft.com/office/drawing/2014/main" id="{7B9701BB-729B-2ADD-9DE4-98D6A53B84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31274" y="2690974"/>
            <a:ext cx="10515600" cy="4351338"/>
          </a:xfrm>
        </p:spPr>
        <p:txBody>
          <a:bodyPr/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800" dirty="0">
                <a:solidFill>
                  <a:srgbClr val="FF0000"/>
                </a:solidFill>
                <a:latin typeface="Arial Narrow" panose="020B0606020202030204" pitchFamily="34" charset="0"/>
                <a:ea typeface="Montserrat"/>
                <a:cs typeface="Montserrat"/>
                <a:sym typeface="Montserrat"/>
              </a:rPr>
              <a:t>Объект</a:t>
            </a:r>
            <a:r>
              <a:rPr lang="ru-RU" sz="2800" dirty="0">
                <a:solidFill>
                  <a:srgbClr val="181818"/>
                </a:solidFill>
                <a:latin typeface="Arial Narrow" panose="020B0606020202030204" pitchFamily="34" charset="0"/>
                <a:ea typeface="Montserrat"/>
                <a:cs typeface="Montserrat"/>
                <a:sym typeface="Montserrat"/>
              </a:rPr>
              <a:t> - процесс или явление, порождающее проблемную ситуацию. Должен быть обозначен одним словом или словосочетанием. </a:t>
            </a:r>
          </a:p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ru-RU" sz="2800" dirty="0">
                <a:solidFill>
                  <a:srgbClr val="FF0000"/>
                </a:solidFill>
                <a:latin typeface="Arial Narrow" panose="020B0606020202030204" pitchFamily="34" charset="0"/>
                <a:ea typeface="Montserrat"/>
                <a:cs typeface="Montserrat"/>
                <a:sym typeface="Montserrat"/>
              </a:rPr>
              <a:t>Предмет</a:t>
            </a:r>
            <a:r>
              <a:rPr lang="ru-RU" sz="2800" dirty="0">
                <a:solidFill>
                  <a:srgbClr val="181818"/>
                </a:solidFill>
                <a:latin typeface="Arial Narrow" panose="020B0606020202030204" pitchFamily="34" charset="0"/>
                <a:ea typeface="Montserrat"/>
                <a:cs typeface="Montserrat"/>
                <a:sym typeface="Montserrat"/>
              </a:rPr>
              <a:t> - свойства или характеристики объекта исследования, которые необходимо проработать более детально для проведения исследования. Должен быть обозначен одним словом или словосочетанием.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975391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2B6EDF6-D2C3-EE40-24E6-B8C32DE4743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>
            <a:extLst>
              <a:ext uri="{FF2B5EF4-FFF2-40B4-BE49-F238E27FC236}">
                <a16:creationId xmlns:a16="http://schemas.microsoft.com/office/drawing/2014/main" id="{4B0B63CA-64FF-8DA3-7C9A-A243F21DE5D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3776" y="436342"/>
            <a:ext cx="903179" cy="148444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5" name="Группа 4">
            <a:extLst>
              <a:ext uri="{FF2B5EF4-FFF2-40B4-BE49-F238E27FC236}">
                <a16:creationId xmlns:a16="http://schemas.microsoft.com/office/drawing/2014/main" id="{5A9891CB-34B9-BF13-32CC-72DF866A96B7}"/>
              </a:ext>
            </a:extLst>
          </p:cNvPr>
          <p:cNvGrpSpPr/>
          <p:nvPr/>
        </p:nvGrpSpPr>
        <p:grpSpPr>
          <a:xfrm>
            <a:off x="1466384" y="590096"/>
            <a:ext cx="1276631" cy="1401262"/>
            <a:chOff x="1271504" y="56309"/>
            <a:chExt cx="1213273" cy="1444387"/>
          </a:xfrm>
        </p:grpSpPr>
        <p:pic>
          <p:nvPicPr>
            <p:cNvPr id="6" name="Рисунок 5">
              <a:extLst>
                <a:ext uri="{FF2B5EF4-FFF2-40B4-BE49-F238E27FC236}">
                  <a16:creationId xmlns:a16="http://schemas.microsoft.com/office/drawing/2014/main" id="{7D9AD16E-096F-B978-A5E5-2944D08E1ED3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4953" b="11329"/>
            <a:stretch/>
          </p:blipFill>
          <p:spPr>
            <a:xfrm>
              <a:off x="1348839" y="56309"/>
              <a:ext cx="1016788" cy="1344917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</p:spPr>
        </p:pic>
        <p:sp>
          <p:nvSpPr>
            <p:cNvPr id="7" name="Прямоугольник 6">
              <a:extLst>
                <a:ext uri="{FF2B5EF4-FFF2-40B4-BE49-F238E27FC236}">
                  <a16:creationId xmlns:a16="http://schemas.microsoft.com/office/drawing/2014/main" id="{098D1CD8-32BE-3E8A-B0FC-52369F5130FC}"/>
                </a:ext>
              </a:extLst>
            </p:cNvPr>
            <p:cNvSpPr/>
            <p:nvPr/>
          </p:nvSpPr>
          <p:spPr>
            <a:xfrm>
              <a:off x="1271504" y="1215172"/>
              <a:ext cx="1213273" cy="285524"/>
            </a:xfrm>
            <a:prstGeom prst="rect">
              <a:avLst/>
            </a:prstGeom>
          </p:spPr>
          <p:txBody>
            <a:bodyPr wrap="square">
              <a:spAutoFit/>
            </a:bodyPr>
            <a:lstStyle>
              <a:defPPr>
                <a:defRPr lang="en-US"/>
              </a:defPPr>
              <a:lvl1pPr marL="0" algn="l" defTabSz="536396" rtl="0" eaLnBrk="1" latinLnBrk="0" hangingPunct="1">
                <a:defRPr sz="1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268198" algn="l" defTabSz="536396" rtl="0" eaLnBrk="1" latinLnBrk="0" hangingPunct="1">
                <a:defRPr sz="1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536396" algn="l" defTabSz="536396" rtl="0" eaLnBrk="1" latinLnBrk="0" hangingPunct="1">
                <a:defRPr sz="1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804594" algn="l" defTabSz="536396" rtl="0" eaLnBrk="1" latinLnBrk="0" hangingPunct="1">
                <a:defRPr sz="1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072792" algn="l" defTabSz="536396" rtl="0" eaLnBrk="1" latinLnBrk="0" hangingPunct="1">
                <a:defRPr sz="1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340991" algn="l" defTabSz="536396" rtl="0" eaLnBrk="1" latinLnBrk="0" hangingPunct="1">
                <a:defRPr sz="1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1609189" algn="l" defTabSz="536396" rtl="0" eaLnBrk="1" latinLnBrk="0" hangingPunct="1">
                <a:defRPr sz="1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1877387" algn="l" defTabSz="536396" rtl="0" eaLnBrk="1" latinLnBrk="0" hangingPunct="1">
                <a:defRPr sz="1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145585" algn="l" defTabSz="536396" rtl="0" eaLnBrk="1" latinLnBrk="0" hangingPunct="1">
                <a:defRPr sz="1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ru-RU" sz="1200" dirty="0">
                  <a:solidFill>
                    <a:schemeClr val="accent1"/>
                  </a:solidFill>
                  <a:latin typeface="Arial Narrow" panose="020B0606020202030204" pitchFamily="34" charset="0"/>
                  <a:cs typeface="Arial" panose="020B0604020202020204" pitchFamily="34" charset="0"/>
                </a:rPr>
                <a:t>Малая академия </a:t>
              </a:r>
            </a:p>
          </p:txBody>
        </p:sp>
      </p:grpSp>
      <p:sp>
        <p:nvSpPr>
          <p:cNvPr id="8" name="Заголовок 1">
            <a:extLst>
              <a:ext uri="{FF2B5EF4-FFF2-40B4-BE49-F238E27FC236}">
                <a16:creationId xmlns:a16="http://schemas.microsoft.com/office/drawing/2014/main" id="{C9E8B3CE-0CD4-A435-0FC9-C6553FA1FF02}"/>
              </a:ext>
            </a:extLst>
          </p:cNvPr>
          <p:cNvSpPr txBox="1">
            <a:spLocks/>
          </p:cNvSpPr>
          <p:nvPr/>
        </p:nvSpPr>
        <p:spPr>
          <a:xfrm>
            <a:off x="2680329" y="1114756"/>
            <a:ext cx="8736158" cy="7794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b="0" kern="1200">
                <a:solidFill>
                  <a:srgbClr val="004176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3200" b="1" dirty="0">
                <a:solidFill>
                  <a:schemeClr val="tx1"/>
                </a:solidFill>
                <a:latin typeface="Arial Narrow" panose="020B0606020202030204" pitchFamily="34" charset="0"/>
              </a:rPr>
              <a:t>МЕТОДИКА ПРОВЕДЕНИЯ ИССЛЕДОВАНИЯ</a:t>
            </a:r>
            <a:br>
              <a:rPr lang="ru-RU" sz="3200" b="1" dirty="0">
                <a:solidFill>
                  <a:schemeClr val="tx1"/>
                </a:solidFill>
                <a:latin typeface="Arial Narrow" panose="020B0606020202030204" pitchFamily="34" charset="0"/>
              </a:rPr>
            </a:br>
            <a:endParaRPr lang="ru-RU" sz="3200" dirty="0"/>
          </a:p>
        </p:txBody>
      </p:sp>
      <p:sp>
        <p:nvSpPr>
          <p:cNvPr id="9" name="Объект 2">
            <a:extLst>
              <a:ext uri="{FF2B5EF4-FFF2-40B4-BE49-F238E27FC236}">
                <a16:creationId xmlns:a16="http://schemas.microsoft.com/office/drawing/2014/main" id="{E9C7A7DA-FF26-6D23-B876-5F78C2E6A8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86069" y="2153617"/>
            <a:ext cx="10515600" cy="4351338"/>
          </a:xfrm>
        </p:spPr>
        <p:txBody>
          <a:bodyPr>
            <a:normAutofit fontScale="92500" lnSpcReduction="10000"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800" dirty="0">
                <a:solidFill>
                  <a:srgbClr val="181818"/>
                </a:solidFill>
                <a:latin typeface="Arial Narrow" panose="020B0606020202030204" pitchFamily="34" charset="0"/>
                <a:ea typeface="Montserrat"/>
                <a:cs typeface="Montserrat"/>
                <a:sym typeface="Montserrat"/>
              </a:rPr>
              <a:t>Вашей задачей является подбор метода/методов и валидной методики/методик для проведения исследования.</a:t>
            </a:r>
          </a:p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ru-RU" sz="2800" dirty="0">
                <a:solidFill>
                  <a:srgbClr val="181818"/>
                </a:solidFill>
                <a:latin typeface="Arial Narrow" panose="020B0606020202030204" pitchFamily="34" charset="0"/>
                <a:ea typeface="Montserrat"/>
                <a:cs typeface="Montserrat"/>
                <a:sym typeface="Montserrat"/>
              </a:rPr>
              <a:t>Сначала указывается метод исследования, затем в рамках выбранного метода определяются методики. Необходимо указать ссылку на работы в которых данные методики были использованы. </a:t>
            </a:r>
          </a:p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ru-RU" sz="2800" dirty="0">
                <a:solidFill>
                  <a:srgbClr val="181818"/>
                </a:solidFill>
                <a:latin typeface="Arial Narrow" panose="020B0606020202030204" pitchFamily="34" charset="0"/>
                <a:ea typeface="Montserrat"/>
                <a:cs typeface="Montserrat"/>
                <a:sym typeface="Montserrat"/>
              </a:rPr>
              <a:t>Четко и внятно опишите:</a:t>
            </a:r>
          </a:p>
          <a:p>
            <a:pPr marL="457200" lvl="0" indent="-30480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rgbClr val="181818"/>
              </a:buClr>
              <a:buSzPts val="1200"/>
              <a:buFont typeface="Montserrat"/>
              <a:buChar char="●"/>
            </a:pPr>
            <a:r>
              <a:rPr lang="ru-RU" sz="2800" dirty="0">
                <a:solidFill>
                  <a:srgbClr val="181818"/>
                </a:solidFill>
                <a:latin typeface="Arial Narrow" panose="020B0606020202030204" pitchFamily="34" charset="0"/>
                <a:ea typeface="Montserrat"/>
                <a:cs typeface="Montserrat"/>
                <a:sym typeface="Montserrat"/>
              </a:rPr>
              <a:t>условия проведения;</a:t>
            </a:r>
          </a:p>
          <a:p>
            <a:pPr marL="457200" lvl="0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181818"/>
              </a:buClr>
              <a:buSzPts val="1200"/>
              <a:buFont typeface="Montserrat"/>
              <a:buChar char="●"/>
            </a:pPr>
            <a:r>
              <a:rPr lang="ru-RU" sz="2800" dirty="0">
                <a:solidFill>
                  <a:srgbClr val="181818"/>
                </a:solidFill>
                <a:latin typeface="Arial Narrow" panose="020B0606020202030204" pitchFamily="34" charset="0"/>
                <a:ea typeface="Montserrat"/>
                <a:cs typeface="Montserrat"/>
                <a:sym typeface="Montserrat"/>
              </a:rPr>
              <a:t>выборку;</a:t>
            </a:r>
          </a:p>
          <a:p>
            <a:pPr marL="457200" lvl="0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181818"/>
              </a:buClr>
              <a:buSzPts val="1200"/>
              <a:buFont typeface="Montserrat"/>
              <a:buChar char="●"/>
            </a:pPr>
            <a:r>
              <a:rPr lang="ru-RU" sz="2800" dirty="0">
                <a:solidFill>
                  <a:srgbClr val="181818"/>
                </a:solidFill>
                <a:latin typeface="Arial Narrow" panose="020B0606020202030204" pitchFamily="34" charset="0"/>
                <a:ea typeface="Montserrat"/>
                <a:cs typeface="Montserrat"/>
                <a:sym typeface="Montserrat"/>
              </a:rPr>
              <a:t>математические методы обработки результатов (при необходимости).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980977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029E52C-4E5E-1891-F23C-9769F1D4BA5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>
            <a:extLst>
              <a:ext uri="{FF2B5EF4-FFF2-40B4-BE49-F238E27FC236}">
                <a16:creationId xmlns:a16="http://schemas.microsoft.com/office/drawing/2014/main" id="{899DC2AE-F0EF-8BDE-BD7A-75776B1CF6C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3776" y="436342"/>
            <a:ext cx="903179" cy="148444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5" name="Группа 4">
            <a:extLst>
              <a:ext uri="{FF2B5EF4-FFF2-40B4-BE49-F238E27FC236}">
                <a16:creationId xmlns:a16="http://schemas.microsoft.com/office/drawing/2014/main" id="{6824E55E-300F-7BA2-1446-1B1F8E3ABFC5}"/>
              </a:ext>
            </a:extLst>
          </p:cNvPr>
          <p:cNvGrpSpPr/>
          <p:nvPr/>
        </p:nvGrpSpPr>
        <p:grpSpPr>
          <a:xfrm>
            <a:off x="1466384" y="590096"/>
            <a:ext cx="1276631" cy="1401262"/>
            <a:chOff x="1271504" y="56309"/>
            <a:chExt cx="1213273" cy="1444387"/>
          </a:xfrm>
        </p:grpSpPr>
        <p:pic>
          <p:nvPicPr>
            <p:cNvPr id="6" name="Рисунок 5">
              <a:extLst>
                <a:ext uri="{FF2B5EF4-FFF2-40B4-BE49-F238E27FC236}">
                  <a16:creationId xmlns:a16="http://schemas.microsoft.com/office/drawing/2014/main" id="{615F7F0D-6AA9-5317-5361-0E548228D480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4953" b="11329"/>
            <a:stretch/>
          </p:blipFill>
          <p:spPr>
            <a:xfrm>
              <a:off x="1348839" y="56309"/>
              <a:ext cx="1016788" cy="1344917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</p:spPr>
        </p:pic>
        <p:sp>
          <p:nvSpPr>
            <p:cNvPr id="7" name="Прямоугольник 6">
              <a:extLst>
                <a:ext uri="{FF2B5EF4-FFF2-40B4-BE49-F238E27FC236}">
                  <a16:creationId xmlns:a16="http://schemas.microsoft.com/office/drawing/2014/main" id="{97FD42B6-7200-01C8-B386-F05242ECB0C9}"/>
                </a:ext>
              </a:extLst>
            </p:cNvPr>
            <p:cNvSpPr/>
            <p:nvPr/>
          </p:nvSpPr>
          <p:spPr>
            <a:xfrm>
              <a:off x="1271504" y="1215172"/>
              <a:ext cx="1213273" cy="285524"/>
            </a:xfrm>
            <a:prstGeom prst="rect">
              <a:avLst/>
            </a:prstGeom>
          </p:spPr>
          <p:txBody>
            <a:bodyPr wrap="square">
              <a:spAutoFit/>
            </a:bodyPr>
            <a:lstStyle>
              <a:defPPr>
                <a:defRPr lang="en-US"/>
              </a:defPPr>
              <a:lvl1pPr marL="0" algn="l" defTabSz="536396" rtl="0" eaLnBrk="1" latinLnBrk="0" hangingPunct="1">
                <a:defRPr sz="1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268198" algn="l" defTabSz="536396" rtl="0" eaLnBrk="1" latinLnBrk="0" hangingPunct="1">
                <a:defRPr sz="1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536396" algn="l" defTabSz="536396" rtl="0" eaLnBrk="1" latinLnBrk="0" hangingPunct="1">
                <a:defRPr sz="1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804594" algn="l" defTabSz="536396" rtl="0" eaLnBrk="1" latinLnBrk="0" hangingPunct="1">
                <a:defRPr sz="1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072792" algn="l" defTabSz="536396" rtl="0" eaLnBrk="1" latinLnBrk="0" hangingPunct="1">
                <a:defRPr sz="1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340991" algn="l" defTabSz="536396" rtl="0" eaLnBrk="1" latinLnBrk="0" hangingPunct="1">
                <a:defRPr sz="1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1609189" algn="l" defTabSz="536396" rtl="0" eaLnBrk="1" latinLnBrk="0" hangingPunct="1">
                <a:defRPr sz="1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1877387" algn="l" defTabSz="536396" rtl="0" eaLnBrk="1" latinLnBrk="0" hangingPunct="1">
                <a:defRPr sz="1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145585" algn="l" defTabSz="536396" rtl="0" eaLnBrk="1" latinLnBrk="0" hangingPunct="1">
                <a:defRPr sz="1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ru-RU" sz="1200" dirty="0">
                  <a:solidFill>
                    <a:schemeClr val="accent1"/>
                  </a:solidFill>
                  <a:latin typeface="Arial Narrow" panose="020B0606020202030204" pitchFamily="34" charset="0"/>
                  <a:cs typeface="Arial" panose="020B0604020202020204" pitchFamily="34" charset="0"/>
                </a:rPr>
                <a:t>Малая академия </a:t>
              </a:r>
            </a:p>
          </p:txBody>
        </p:sp>
      </p:grpSp>
      <p:sp>
        <p:nvSpPr>
          <p:cNvPr id="8" name="Заголовок 1">
            <a:extLst>
              <a:ext uri="{FF2B5EF4-FFF2-40B4-BE49-F238E27FC236}">
                <a16:creationId xmlns:a16="http://schemas.microsoft.com/office/drawing/2014/main" id="{2CB52CEA-90E4-3F44-E97E-AB96BDED908F}"/>
              </a:ext>
            </a:extLst>
          </p:cNvPr>
          <p:cNvSpPr txBox="1">
            <a:spLocks/>
          </p:cNvSpPr>
          <p:nvPr/>
        </p:nvSpPr>
        <p:spPr>
          <a:xfrm>
            <a:off x="2699015" y="819582"/>
            <a:ext cx="9257759" cy="11717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b="0" kern="1200">
                <a:solidFill>
                  <a:srgbClr val="004176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70000"/>
              </a:lnSpc>
            </a:pPr>
            <a:r>
              <a:rPr lang="ru-RU" sz="2800" b="1" dirty="0">
                <a:solidFill>
                  <a:schemeClr val="tx1"/>
                </a:solidFill>
                <a:latin typeface="Arial Narrow" panose="020B0606020202030204" pitchFamily="34" charset="0"/>
              </a:rPr>
              <a:t>ПОДВЕДЕНИЕ ИТОГОВ/ВЫВОДЫ/РЕЗУЛЬТАТЫ </a:t>
            </a:r>
          </a:p>
          <a:p>
            <a:pPr algn="ctr">
              <a:lnSpc>
                <a:spcPct val="170000"/>
              </a:lnSpc>
            </a:pPr>
            <a:r>
              <a:rPr lang="ru-RU" sz="2800" b="1" dirty="0">
                <a:solidFill>
                  <a:schemeClr val="tx1"/>
                </a:solidFill>
                <a:latin typeface="Arial Narrow" panose="020B0606020202030204" pitchFamily="34" charset="0"/>
              </a:rPr>
              <a:t>ИССЛЕДОВАНИЯ</a:t>
            </a:r>
          </a:p>
        </p:txBody>
      </p:sp>
      <p:sp>
        <p:nvSpPr>
          <p:cNvPr id="9" name="Объект 2">
            <a:extLst>
              <a:ext uri="{FF2B5EF4-FFF2-40B4-BE49-F238E27FC236}">
                <a16:creationId xmlns:a16="http://schemas.microsoft.com/office/drawing/2014/main" id="{FCA52CBE-424B-C009-2C61-BE4307460F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7287" y="2280082"/>
            <a:ext cx="10515600" cy="4351338"/>
          </a:xfrm>
        </p:spPr>
        <p:txBody>
          <a:bodyPr/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800" dirty="0">
                <a:solidFill>
                  <a:srgbClr val="181818"/>
                </a:solidFill>
                <a:latin typeface="Arial Narrow" panose="020B0606020202030204" pitchFamily="34" charset="0"/>
                <a:ea typeface="Montserrat"/>
                <a:cs typeface="Montserrat"/>
                <a:sym typeface="Montserrat"/>
              </a:rPr>
              <a:t>Ваша задача - описать результаты проведенного исследования и сделать выводы, соотносящиеся с поставленной проблемой исследования</a:t>
            </a:r>
          </a:p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ru-RU" sz="2800" dirty="0">
                <a:solidFill>
                  <a:srgbClr val="181818"/>
                </a:solidFill>
                <a:latin typeface="Arial Narrow" panose="020B0606020202030204" pitchFamily="34" charset="0"/>
                <a:ea typeface="Montserrat"/>
                <a:cs typeface="Montserrat"/>
                <a:sym typeface="Montserrat"/>
              </a:rPr>
              <a:t>Учтите требования, предъявляемые к научному исследованию (!) </a:t>
            </a:r>
          </a:p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ru-RU" sz="2800" dirty="0">
                <a:solidFill>
                  <a:srgbClr val="181818"/>
                </a:solidFill>
                <a:latin typeface="Arial Narrow" panose="020B0606020202030204" pitchFamily="34" charset="0"/>
                <a:ea typeface="Montserrat"/>
                <a:cs typeface="Montserrat"/>
                <a:sym typeface="Montserrat"/>
              </a:rPr>
              <a:t>Методика проведения исследования и обработка результатов должна соответствовать требованиям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377990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1A830AD-40D2-D878-A71C-EFF31A2CBA2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A5AA17F-6B0F-1D15-BF27-7B8AB518E6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68443" y="226580"/>
            <a:ext cx="8829913" cy="1484441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EE6D296-82CC-1737-FD07-B8FB3B3BE0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860156" cy="4596033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F7B3B4E3-D518-CF5C-C94F-91F7A94163E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3776" y="436342"/>
            <a:ext cx="903179" cy="148444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5" name="Группа 4">
            <a:extLst>
              <a:ext uri="{FF2B5EF4-FFF2-40B4-BE49-F238E27FC236}">
                <a16:creationId xmlns:a16="http://schemas.microsoft.com/office/drawing/2014/main" id="{374A7FB5-4D75-072D-B55A-ED97F1EB1E9E}"/>
              </a:ext>
            </a:extLst>
          </p:cNvPr>
          <p:cNvGrpSpPr/>
          <p:nvPr/>
        </p:nvGrpSpPr>
        <p:grpSpPr>
          <a:xfrm>
            <a:off x="1466384" y="590096"/>
            <a:ext cx="1276631" cy="1401262"/>
            <a:chOff x="1271504" y="56309"/>
            <a:chExt cx="1213273" cy="1444387"/>
          </a:xfrm>
        </p:grpSpPr>
        <p:pic>
          <p:nvPicPr>
            <p:cNvPr id="6" name="Рисунок 5">
              <a:extLst>
                <a:ext uri="{FF2B5EF4-FFF2-40B4-BE49-F238E27FC236}">
                  <a16:creationId xmlns:a16="http://schemas.microsoft.com/office/drawing/2014/main" id="{C7B09061-DCAB-1748-932F-94276DCE37E4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4953" b="11329"/>
            <a:stretch/>
          </p:blipFill>
          <p:spPr>
            <a:xfrm>
              <a:off x="1348839" y="56309"/>
              <a:ext cx="1016788" cy="1344917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</p:spPr>
        </p:pic>
        <p:sp>
          <p:nvSpPr>
            <p:cNvPr id="7" name="Прямоугольник 6">
              <a:extLst>
                <a:ext uri="{FF2B5EF4-FFF2-40B4-BE49-F238E27FC236}">
                  <a16:creationId xmlns:a16="http://schemas.microsoft.com/office/drawing/2014/main" id="{6D22FA77-8E7F-893F-BD7C-9DF4E65D3FAA}"/>
                </a:ext>
              </a:extLst>
            </p:cNvPr>
            <p:cNvSpPr/>
            <p:nvPr/>
          </p:nvSpPr>
          <p:spPr>
            <a:xfrm>
              <a:off x="1271504" y="1215172"/>
              <a:ext cx="1213273" cy="285524"/>
            </a:xfrm>
            <a:prstGeom prst="rect">
              <a:avLst/>
            </a:prstGeom>
          </p:spPr>
          <p:txBody>
            <a:bodyPr wrap="square">
              <a:spAutoFit/>
            </a:bodyPr>
            <a:lstStyle>
              <a:defPPr>
                <a:defRPr lang="en-US"/>
              </a:defPPr>
              <a:lvl1pPr marL="0" algn="l" defTabSz="536396" rtl="0" eaLnBrk="1" latinLnBrk="0" hangingPunct="1">
                <a:defRPr sz="1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268198" algn="l" defTabSz="536396" rtl="0" eaLnBrk="1" latinLnBrk="0" hangingPunct="1">
                <a:defRPr sz="1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536396" algn="l" defTabSz="536396" rtl="0" eaLnBrk="1" latinLnBrk="0" hangingPunct="1">
                <a:defRPr sz="1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804594" algn="l" defTabSz="536396" rtl="0" eaLnBrk="1" latinLnBrk="0" hangingPunct="1">
                <a:defRPr sz="1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072792" algn="l" defTabSz="536396" rtl="0" eaLnBrk="1" latinLnBrk="0" hangingPunct="1">
                <a:defRPr sz="1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340991" algn="l" defTabSz="536396" rtl="0" eaLnBrk="1" latinLnBrk="0" hangingPunct="1">
                <a:defRPr sz="1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1609189" algn="l" defTabSz="536396" rtl="0" eaLnBrk="1" latinLnBrk="0" hangingPunct="1">
                <a:defRPr sz="1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1877387" algn="l" defTabSz="536396" rtl="0" eaLnBrk="1" latinLnBrk="0" hangingPunct="1">
                <a:defRPr sz="1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145585" algn="l" defTabSz="536396" rtl="0" eaLnBrk="1" latinLnBrk="0" hangingPunct="1">
                <a:defRPr sz="1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ru-RU" sz="1200" dirty="0">
                  <a:solidFill>
                    <a:schemeClr val="accent1"/>
                  </a:solidFill>
                  <a:latin typeface="Arial Narrow" panose="020B0606020202030204" pitchFamily="34" charset="0"/>
                  <a:cs typeface="Arial" panose="020B0604020202020204" pitchFamily="34" charset="0"/>
                </a:rPr>
                <a:t>Малая академия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16273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B25F600-7275-60B9-D15B-40D3A97EDC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89242" y="226581"/>
            <a:ext cx="7696701" cy="1304762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466DF6B-0F68-3E5D-0B30-0EEA3FC946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64704" y="2107095"/>
            <a:ext cx="10489096" cy="4069867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9F1F6885-5E52-1B81-75F3-5BEC255A20C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3776" y="436342"/>
            <a:ext cx="903179" cy="148444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5" name="Группа 4">
            <a:extLst>
              <a:ext uri="{FF2B5EF4-FFF2-40B4-BE49-F238E27FC236}">
                <a16:creationId xmlns:a16="http://schemas.microsoft.com/office/drawing/2014/main" id="{2D0EE8B1-0236-612D-A85F-5B7F06428520}"/>
              </a:ext>
            </a:extLst>
          </p:cNvPr>
          <p:cNvGrpSpPr/>
          <p:nvPr/>
        </p:nvGrpSpPr>
        <p:grpSpPr>
          <a:xfrm>
            <a:off x="1466384" y="590096"/>
            <a:ext cx="1276631" cy="1401262"/>
            <a:chOff x="1271504" y="56309"/>
            <a:chExt cx="1213273" cy="1444387"/>
          </a:xfrm>
        </p:grpSpPr>
        <p:pic>
          <p:nvPicPr>
            <p:cNvPr id="6" name="Рисунок 5">
              <a:extLst>
                <a:ext uri="{FF2B5EF4-FFF2-40B4-BE49-F238E27FC236}">
                  <a16:creationId xmlns:a16="http://schemas.microsoft.com/office/drawing/2014/main" id="{9E8E5574-590C-29A6-EEDC-F528BF526B93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4953" b="11329"/>
            <a:stretch/>
          </p:blipFill>
          <p:spPr>
            <a:xfrm>
              <a:off x="1348839" y="56309"/>
              <a:ext cx="1016788" cy="1344917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</p:spPr>
        </p:pic>
        <p:sp>
          <p:nvSpPr>
            <p:cNvPr id="7" name="Прямоугольник 6">
              <a:extLst>
                <a:ext uri="{FF2B5EF4-FFF2-40B4-BE49-F238E27FC236}">
                  <a16:creationId xmlns:a16="http://schemas.microsoft.com/office/drawing/2014/main" id="{101EA00A-3A59-69DD-485A-63EBBE0350F4}"/>
                </a:ext>
              </a:extLst>
            </p:cNvPr>
            <p:cNvSpPr/>
            <p:nvPr/>
          </p:nvSpPr>
          <p:spPr>
            <a:xfrm>
              <a:off x="1271504" y="1215172"/>
              <a:ext cx="1213273" cy="285524"/>
            </a:xfrm>
            <a:prstGeom prst="rect">
              <a:avLst/>
            </a:prstGeom>
          </p:spPr>
          <p:txBody>
            <a:bodyPr wrap="square">
              <a:spAutoFit/>
            </a:bodyPr>
            <a:lstStyle>
              <a:defPPr>
                <a:defRPr lang="en-US"/>
              </a:defPPr>
              <a:lvl1pPr marL="0" algn="l" defTabSz="536396" rtl="0" eaLnBrk="1" latinLnBrk="0" hangingPunct="1">
                <a:defRPr sz="1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268198" algn="l" defTabSz="536396" rtl="0" eaLnBrk="1" latinLnBrk="0" hangingPunct="1">
                <a:defRPr sz="1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536396" algn="l" defTabSz="536396" rtl="0" eaLnBrk="1" latinLnBrk="0" hangingPunct="1">
                <a:defRPr sz="1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804594" algn="l" defTabSz="536396" rtl="0" eaLnBrk="1" latinLnBrk="0" hangingPunct="1">
                <a:defRPr sz="1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072792" algn="l" defTabSz="536396" rtl="0" eaLnBrk="1" latinLnBrk="0" hangingPunct="1">
                <a:defRPr sz="1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340991" algn="l" defTabSz="536396" rtl="0" eaLnBrk="1" latinLnBrk="0" hangingPunct="1">
                <a:defRPr sz="1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1609189" algn="l" defTabSz="536396" rtl="0" eaLnBrk="1" latinLnBrk="0" hangingPunct="1">
                <a:defRPr sz="1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1877387" algn="l" defTabSz="536396" rtl="0" eaLnBrk="1" latinLnBrk="0" hangingPunct="1">
                <a:defRPr sz="1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145585" algn="l" defTabSz="536396" rtl="0" eaLnBrk="1" latinLnBrk="0" hangingPunct="1">
                <a:defRPr sz="1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ru-RU" sz="1200" dirty="0">
                  <a:solidFill>
                    <a:schemeClr val="accent1"/>
                  </a:solidFill>
                  <a:latin typeface="Arial Narrow" panose="020B0606020202030204" pitchFamily="34" charset="0"/>
                  <a:cs typeface="Arial" panose="020B0604020202020204" pitchFamily="34" charset="0"/>
                </a:rPr>
                <a:t>Малая академия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9268996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84FE545E-B8FE-B86C-C25F-9321AD6F12C0}"/>
              </a:ext>
            </a:extLst>
          </p:cNvPr>
          <p:cNvSpPr txBox="1">
            <a:spLocks/>
          </p:cNvSpPr>
          <p:nvPr/>
        </p:nvSpPr>
        <p:spPr>
          <a:xfrm>
            <a:off x="3656767" y="1360511"/>
            <a:ext cx="5413828" cy="193441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85000"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7200" b="1" kern="1200">
                <a:solidFill>
                  <a:srgbClr val="004176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dirty="0"/>
              <a:t>Тема проектной работы</a:t>
            </a:r>
            <a:endParaRPr lang="en-UA" dirty="0"/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5591C1E8-EB92-3085-DB3E-F0C8BD90FBB3}"/>
              </a:ext>
            </a:extLst>
          </p:cNvPr>
          <p:cNvSpPr txBox="1">
            <a:spLocks/>
          </p:cNvSpPr>
          <p:nvPr/>
        </p:nvSpPr>
        <p:spPr>
          <a:xfrm>
            <a:off x="3537498" y="3563077"/>
            <a:ext cx="5413828" cy="1655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rgbClr val="004176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/>
              <a:t>Автор и его контакты </a:t>
            </a:r>
          </a:p>
          <a:p>
            <a:r>
              <a:rPr lang="ru-RU" dirty="0"/>
              <a:t>(при желании можно приложить фото)</a:t>
            </a:r>
            <a:endParaRPr lang="en-UA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ECB3116-5B6B-ABF1-C938-F3E37D44617C}"/>
              </a:ext>
            </a:extLst>
          </p:cNvPr>
          <p:cNvSpPr txBox="1"/>
          <p:nvPr/>
        </p:nvSpPr>
        <p:spPr>
          <a:xfrm>
            <a:off x="3195635" y="6182600"/>
            <a:ext cx="6097554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latin typeface="+mj-lt"/>
                <a:ea typeface="+mj-ea"/>
                <a:cs typeface="+mj-cs"/>
              </a:rPr>
              <a:t>НПК «Я-ПОЗНАЮ! - 2025»</a:t>
            </a:r>
          </a:p>
        </p:txBody>
      </p:sp>
      <p:pic>
        <p:nvPicPr>
          <p:cNvPr id="7" name="Picture 2">
            <a:extLst>
              <a:ext uri="{FF2B5EF4-FFF2-40B4-BE49-F238E27FC236}">
                <a16:creationId xmlns:a16="http://schemas.microsoft.com/office/drawing/2014/main" id="{38554F95-5BE4-22E4-09AF-4B9EE860A0F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2468" y="208842"/>
            <a:ext cx="903179" cy="148444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8" name="Группа 7">
            <a:extLst>
              <a:ext uri="{FF2B5EF4-FFF2-40B4-BE49-F238E27FC236}">
                <a16:creationId xmlns:a16="http://schemas.microsoft.com/office/drawing/2014/main" id="{F948DA63-A28F-386B-DFA4-D3A1DA3811AB}"/>
              </a:ext>
            </a:extLst>
          </p:cNvPr>
          <p:cNvGrpSpPr/>
          <p:nvPr/>
        </p:nvGrpSpPr>
        <p:grpSpPr>
          <a:xfrm>
            <a:off x="1375076" y="362596"/>
            <a:ext cx="1276631" cy="1401262"/>
            <a:chOff x="1271504" y="56309"/>
            <a:chExt cx="1213273" cy="1444387"/>
          </a:xfrm>
        </p:grpSpPr>
        <p:pic>
          <p:nvPicPr>
            <p:cNvPr id="9" name="Рисунок 8">
              <a:extLst>
                <a:ext uri="{FF2B5EF4-FFF2-40B4-BE49-F238E27FC236}">
                  <a16:creationId xmlns:a16="http://schemas.microsoft.com/office/drawing/2014/main" id="{FBE50D23-4E46-A336-FF88-F67D5BB3EA2D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4953" b="11329"/>
            <a:stretch/>
          </p:blipFill>
          <p:spPr>
            <a:xfrm>
              <a:off x="1348839" y="56309"/>
              <a:ext cx="1016788" cy="1344917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</p:spPr>
        </p:pic>
        <p:sp>
          <p:nvSpPr>
            <p:cNvPr id="10" name="Прямоугольник 9">
              <a:extLst>
                <a:ext uri="{FF2B5EF4-FFF2-40B4-BE49-F238E27FC236}">
                  <a16:creationId xmlns:a16="http://schemas.microsoft.com/office/drawing/2014/main" id="{1C542258-D6F3-E7B0-FB33-F4F3FEE49CB4}"/>
                </a:ext>
              </a:extLst>
            </p:cNvPr>
            <p:cNvSpPr/>
            <p:nvPr/>
          </p:nvSpPr>
          <p:spPr>
            <a:xfrm>
              <a:off x="1271504" y="1215172"/>
              <a:ext cx="1213273" cy="285524"/>
            </a:xfrm>
            <a:prstGeom prst="rect">
              <a:avLst/>
            </a:prstGeom>
          </p:spPr>
          <p:txBody>
            <a:bodyPr wrap="square">
              <a:spAutoFit/>
            </a:bodyPr>
            <a:lstStyle>
              <a:defPPr>
                <a:defRPr lang="en-US"/>
              </a:defPPr>
              <a:lvl1pPr marL="0" algn="l" defTabSz="536396" rtl="0" eaLnBrk="1" latinLnBrk="0" hangingPunct="1">
                <a:defRPr sz="1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268198" algn="l" defTabSz="536396" rtl="0" eaLnBrk="1" latinLnBrk="0" hangingPunct="1">
                <a:defRPr sz="1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536396" algn="l" defTabSz="536396" rtl="0" eaLnBrk="1" latinLnBrk="0" hangingPunct="1">
                <a:defRPr sz="1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804594" algn="l" defTabSz="536396" rtl="0" eaLnBrk="1" latinLnBrk="0" hangingPunct="1">
                <a:defRPr sz="1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072792" algn="l" defTabSz="536396" rtl="0" eaLnBrk="1" latinLnBrk="0" hangingPunct="1">
                <a:defRPr sz="1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340991" algn="l" defTabSz="536396" rtl="0" eaLnBrk="1" latinLnBrk="0" hangingPunct="1">
                <a:defRPr sz="1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1609189" algn="l" defTabSz="536396" rtl="0" eaLnBrk="1" latinLnBrk="0" hangingPunct="1">
                <a:defRPr sz="1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1877387" algn="l" defTabSz="536396" rtl="0" eaLnBrk="1" latinLnBrk="0" hangingPunct="1">
                <a:defRPr sz="1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145585" algn="l" defTabSz="536396" rtl="0" eaLnBrk="1" latinLnBrk="0" hangingPunct="1">
                <a:defRPr sz="1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ru-RU" sz="1200" dirty="0">
                  <a:solidFill>
                    <a:schemeClr val="accent1"/>
                  </a:solidFill>
                  <a:latin typeface="Arial Narrow" panose="020B0606020202030204" pitchFamily="34" charset="0"/>
                  <a:cs typeface="Arial" panose="020B0604020202020204" pitchFamily="34" charset="0"/>
                </a:rPr>
                <a:t>Малая академия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44133710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Тема1</Template>
  <TotalTime>253</TotalTime>
  <Words>256</Words>
  <Application>Microsoft Office PowerPoint</Application>
  <PresentationFormat>Широкоэкранный</PresentationFormat>
  <Paragraphs>35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4" baseType="lpstr">
      <vt:lpstr>Arial</vt:lpstr>
      <vt:lpstr>Arial Narrow</vt:lpstr>
      <vt:lpstr>Calibri</vt:lpstr>
      <vt:lpstr>Calibri Light</vt:lpstr>
      <vt:lpstr>Montserrat</vt:lpstr>
      <vt:lpstr>Тема Office</vt:lpstr>
      <vt:lpstr>Тема работы</vt:lpstr>
      <vt:lpstr>ГИПОТЕЗА, ЦЕЛЬ И ЗАДАЧИ ИССЛЕДОВАНИЯ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NAME OF PRESENTATION</dc:title>
  <dc:creator>Maryna Markasyan</dc:creator>
  <cp:lastModifiedBy>Татьяна Ветчанова</cp:lastModifiedBy>
  <cp:revision>14</cp:revision>
  <dcterms:created xsi:type="dcterms:W3CDTF">2022-11-01T13:57:10Z</dcterms:created>
  <dcterms:modified xsi:type="dcterms:W3CDTF">2024-12-28T11:51:09Z</dcterms:modified>
</cp:coreProperties>
</file>